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6" r:id="rId3"/>
    <p:sldId id="259" r:id="rId4"/>
    <p:sldId id="258" r:id="rId5"/>
    <p:sldId id="260" r:id="rId6"/>
    <p:sldId id="261" r:id="rId7"/>
    <p:sldId id="262" r:id="rId8"/>
    <p:sldId id="263" r:id="rId9"/>
    <p:sldId id="266"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03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AA221B-0B36-4FDF-AA16-FCA23294AA6E}" type="datetimeFigureOut">
              <a:rPr lang="en-US" smtClean="0"/>
              <a:t>3/8/2013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240E8-0CB4-447E-AB0A-884925BC9523}" type="slidenum">
              <a:rPr lang="en-US" smtClean="0"/>
              <a:t>‹#›</a:t>
            </a:fld>
            <a:endParaRPr lang="en-US"/>
          </a:p>
        </p:txBody>
      </p:sp>
    </p:spTree>
    <p:extLst>
      <p:ext uri="{BB962C8B-B14F-4D97-AF65-F5344CB8AC3E}">
        <p14:creationId xmlns:p14="http://schemas.microsoft.com/office/powerpoint/2010/main" val="427950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240E8-0CB4-447E-AB0A-884925BC9523}" type="slidenum">
              <a:rPr lang="en-US" smtClean="0"/>
              <a:t>9</a:t>
            </a:fld>
            <a:endParaRPr lang="en-US"/>
          </a:p>
        </p:txBody>
      </p:sp>
    </p:spTree>
    <p:extLst>
      <p:ext uri="{BB962C8B-B14F-4D97-AF65-F5344CB8AC3E}">
        <p14:creationId xmlns:p14="http://schemas.microsoft.com/office/powerpoint/2010/main" val="349793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1537780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6201343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173135577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3C0304-7C1D-47EA-88CD-4A4D2094E08F}" type="datetimeFigureOut">
              <a:rPr lang="en-US" smtClean="0"/>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6611083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3C0304-7C1D-47EA-88CD-4A4D2094E08F}" type="datetimeFigureOut">
              <a:rPr lang="en-US" smtClean="0"/>
              <a:t>3/8/2013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27756364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3C0304-7C1D-47EA-88CD-4A4D2094E08F}" type="datetimeFigureOut">
              <a:rPr lang="en-US" smtClean="0"/>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172998734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3C0304-7C1D-47EA-88CD-4A4D2094E08F}" type="datetimeFigureOut">
              <a:rPr lang="en-US" smtClean="0"/>
              <a:t>3/8/2013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59457196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3C0304-7C1D-47EA-88CD-4A4D2094E08F}" type="datetimeFigureOut">
              <a:rPr lang="en-US" smtClean="0"/>
              <a:t>3/8/2013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53014361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0304-7C1D-47EA-88CD-4A4D2094E08F}" type="datetimeFigureOut">
              <a:rPr lang="en-US" smtClean="0"/>
              <a:t>3/8/2013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274339871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C0304-7C1D-47EA-88CD-4A4D2094E08F}" type="datetimeFigureOut">
              <a:rPr lang="en-US" smtClean="0"/>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87665663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3C0304-7C1D-47EA-88CD-4A4D2094E08F}" type="datetimeFigureOut">
              <a:rPr lang="en-US" smtClean="0"/>
              <a:t>3/8/2013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59DA-7D3D-4083-9D5C-1207F8A6B209}" type="slidenum">
              <a:rPr lang="en-US" smtClean="0"/>
              <a:t>‹#›</a:t>
            </a:fld>
            <a:endParaRPr lang="en-US"/>
          </a:p>
        </p:txBody>
      </p:sp>
    </p:spTree>
    <p:extLst>
      <p:ext uri="{BB962C8B-B14F-4D97-AF65-F5344CB8AC3E}">
        <p14:creationId xmlns:p14="http://schemas.microsoft.com/office/powerpoint/2010/main" val="33093905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00000"/>
            </a:gs>
            <a:gs pos="94000">
              <a:schemeClr val="tx1">
                <a:alpha val="94000"/>
                <a:lumMod val="82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C0304-7C1D-47EA-88CD-4A4D2094E08F}" type="datetimeFigureOut">
              <a:rPr lang="en-US" smtClean="0"/>
              <a:t>3/8/2013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059DA-7D3D-4083-9D5C-1207F8A6B209}" type="slidenum">
              <a:rPr lang="en-US" smtClean="0"/>
              <a:t>‹#›</a:t>
            </a:fld>
            <a:endParaRPr lang="en-US"/>
          </a:p>
        </p:txBody>
      </p:sp>
    </p:spTree>
    <p:extLst>
      <p:ext uri="{BB962C8B-B14F-4D97-AF65-F5344CB8AC3E}">
        <p14:creationId xmlns:p14="http://schemas.microsoft.com/office/powerpoint/2010/main" val="2489621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rct=j&amp;q=roman+city+david+macaulay&amp;source=images&amp;cd=&amp;cad=rja&amp;docid=H_lj7BfOM89ZFM&amp;tbnid=Yep25xvZ59vqDM:&amp;ved=0CAUQjRw&amp;url=http://www.rainbowresource.com/prodlist.php?subject=14&amp;category=4261&amp;ei=Jjc5Ucy4NObW0gGO4oCgDg&amp;bvm=bv.43287494,d.dmQ&amp;psig=AFQjCNERs6QfV57biv-5pOnnM3EOkTE-sA&amp;ust=1362790560741126" TargetMode="Externa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hyperlink" Target="http://www.google.com/url?sa=i&amp;rct=j&amp;q=roman+city+game&amp;source=images&amp;cd=&amp;cad=rja&amp;docid=KmXlDJe3NbVsaM&amp;tbnid=yo--FQA8zCW5gM:&amp;ved=0CAUQjRw&amp;url=http://www.byhero.com/download-games-for-free/65588-glory-of-the-roman-empire.html&amp;ei=cTc5UbPABcLE0QGew4GgDw&amp;bvm=bv.43287494,d.dmQ&amp;psig=AFQjCNG6R1-O5qcvztvRV85ixkfoLx0SEg&amp;ust=136279062487922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url?sa=i&amp;rct=j&amp;q=layout+of+ancient+Pompeii&amp;source=images&amp;cd=&amp;cad=rja&amp;docid=Uy3FTvNNbZ8JsM&amp;tbnid=Rn-rc5Ir_u6AyM:&amp;ved=0CAUQjRw&amp;url=http://www.skyscrapercity.com/showthread.php?t=1561250&amp;page=2&amp;ei=gDo5UYeHG7OI0QHxlYBQ&amp;bvm=bv.43287494,d.dmQ&amp;psig=AFQjCNFHWKmwhjMhTPfB6adoIk5JLWEdBg&amp;ust=1362791417399823" TargetMode="Externa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url?sa=i&amp;rct=j&amp;q=Roman+baths&amp;source=images&amp;cd=&amp;cad=rja&amp;docid=i8m18UxetczGqM&amp;tbnid=qRZ_TIqE3suDFM:&amp;ved=0CAUQjRw&amp;url=http://www.ssb.plymouth.ac.uk/labplus/science/Bath/RomanBaths.htm&amp;ei=WEA5UaGiFuaA0AGniIHoDg&amp;psig=AFQjCNFt6CqaedHn8GuZaDFXFJ1EAzHlJQ&amp;ust=136279290793178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video" Target="file:///C:\Users\Saeleth\Desktop\Ancient%20Rome%20Ch.9%20Sec.1\videoFileNo84844.wmv" TargetMode="External"/><Relationship Id="rId1" Type="http://schemas.microsoft.com/office/2007/relationships/media" Target="file:///C:\Users\Saeleth\Desktop\Ancient%20Rome%20Ch.9%20Sec.1\videoFileNo84844.wmv" TargetMode="External"/><Relationship Id="rId6" Type="http://schemas.openxmlformats.org/officeDocument/2006/relationships/hyperlink" Target="http://www.google.com/url?sa=i&amp;rct=j&amp;q=Roman+toilets&amp;source=images&amp;cd=&amp;cad=rja&amp;docid=SoVl9LLSKim2iM&amp;tbnid=Oglo4bB2qNVLSM:&amp;ved=0CAUQjRw&amp;url=http://www.livescience.com/16710-years-gallery-world-toilets.html&amp;ei=H0E5UZyXAcGB0AGxnYHwAw&amp;psig=AFQjCNEP9obTi_y_POdvxFgWqMGlg6RGkA&amp;ust=1362792970463792" TargetMode="External"/><Relationship Id="rId5" Type="http://schemas.microsoft.com/office/2007/relationships/hdphoto" Target="../media/hdphoto5.wdp"/><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jpeg"/><Relationship Id="rId5" Type="http://schemas.openxmlformats.org/officeDocument/2006/relationships/hyperlink" Target="http://www.google.com/url?sa=i&amp;rct=j&amp;q=Spartacus+1960&amp;source=images&amp;cd=&amp;cad=rja&amp;docid=pgL1MsS_Mc6nQM&amp;tbnid=Gbb2Qe-DZDplTM:&amp;ved=0CAUQjRw&amp;url=http://fyeahmoviesoundtracks.tumblr.com/post/28821408341/spartacus-1960-the-slave-spartacus-leads-a&amp;ei=BYo2UZylGejf0QHI9YD4Dg&amp;bvm=bv.43287494,d.dmQ&amp;psig=AFQjCNFfB5nj0kfjM5Yr4dD4gY8PkaMrOg&amp;ust=1362615168987166"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m/url?sa=i&amp;rct=j&amp;q=roman+concrete+mix&amp;source=images&amp;cd=&amp;cad=rja&amp;docid=P_d2eqBZP6rXfM&amp;tbnid=j7XSFRtd3cyaMM:&amp;ved=0CAUQjRw&amp;url=http://blog.kryton.com/2011/07/architectural-photo-colosseum/&amp;ei=dpA2UaGxMOe20AHj44HwBg&amp;bvm=bv.43287494,d.dmQ&amp;psig=AFQjCNHsq0x-gpEhIm1i6HaUdFpoyayFKA&amp;ust=1362616674023820"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www.google.com/url?sa=i&amp;rct=j&amp;q=colonnade&amp;source=images&amp;cd=&amp;cad=rja&amp;docid=XOJUZXNOPStH4M&amp;tbnid=uFIQBxabH4WgSM:&amp;ved=0CAUQjRw&amp;url=http://bowersarthistory.wikispaces.com/colonnade&amp;ei=J482UfqIM9GL0QH_1oCoDw&amp;bvm=bv.43287494,d.dmQ&amp;psig=AFQjCNEB5VWMVxs0l9AjonTe7tasOyDH1w&amp;ust=1362616482620295" TargetMode="External"/><Relationship Id="rId1" Type="http://schemas.openxmlformats.org/officeDocument/2006/relationships/slideLayout" Target="../slideLayouts/slideLayout7.xml"/><Relationship Id="rId6" Type="http://schemas.openxmlformats.org/officeDocument/2006/relationships/hyperlink" Target="http://www.google.com/url?sa=i&amp;rct=j&amp;q=roman+arch&amp;source=images&amp;cd=&amp;cad=rja&amp;docid=prh6hVluBHmAKM&amp;tbnid=ixg7jiU8jSYZjM:&amp;ved=0CAUQjRw&amp;url=http://www.makingthemodernworld.org.uk/learning_modules/maths/02.TU.03/?section=4&amp;ei=ro82UajWL6vh0wHqu4CwAQ&amp;bvm=bv.43287494,d.dmQ&amp;psig=AFQjCNEq1apj6Ilcc0BtVAy1J9-KXHI9cQ&amp;ust=1362616613401644" TargetMode="External"/><Relationship Id="rId11" Type="http://schemas.openxmlformats.org/officeDocument/2006/relationships/image" Target="../media/image8.jpeg"/><Relationship Id="rId5" Type="http://schemas.openxmlformats.org/officeDocument/2006/relationships/image" Target="../media/image5.jpeg"/><Relationship Id="rId10" Type="http://schemas.openxmlformats.org/officeDocument/2006/relationships/hyperlink" Target="http://www.google.com/url?sa=i&amp;rct=j&amp;q=ancient+roman+book&amp;source=images&amp;cd=&amp;cad=rja&amp;docid=Z1lLDBlVayVfJM&amp;tbnid=hz5UzK2bK35UFM:&amp;ved=0CAUQjRw&amp;url=http://www.springfieldlibrary.org/gutenberg/print.html&amp;ei=IJE2Ua60HfS40gHmhICQAg&amp;bvm=bv.43287494,d.dmQ&amp;psig=AFQjCNETE9ROUCV9TZk51V14hdkgqXrkeQ&amp;ust=1362616980792134" TargetMode="External"/><Relationship Id="rId4" Type="http://schemas.openxmlformats.org/officeDocument/2006/relationships/hyperlink" Target="http://www.google.com/url?sa=i&amp;rct=j&amp;q=greek+statue&amp;source=images&amp;cd=&amp;cad=rja&amp;docid=T4JLRbRc6hxbhM&amp;tbnid=vHtXnKday72GAM:&amp;ved=0CAUQjRw&amp;url=http://www.theoi.com/Ouranios/HoraEirene.html&amp;ei=bo82UbuOL-e40gHIzIGAAg&amp;bvm=bv.43287494,d.dmQ&amp;psig=AFQjCNGCPqYdOFViYRAdbCxx5IZ0ZeC_gg&amp;ust=1362616515082458" TargetMode="Externa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m/url?sa=i&amp;rct=j&amp;q=roman+public+baths&amp;source=images&amp;cd=&amp;cad=rja&amp;docid=7QYPPdE9t9qF3M&amp;tbnid=imI2rhh6m04--M:&amp;ved=0CAUQjRw&amp;url=http://knowtheromans.co.uk/Categories/Health/&amp;ei=nJI2Uc-8MeWz0QHDioDwDA&amp;bvm=bv.43287494,d.dmQ&amp;psig=AFQjCNEQBYjVC4D0DF5wOmUne-prKSza9w&amp;ust=1362617361502115"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http://www.google.com/url?sa=i&amp;rct=j&amp;q=planets&amp;source=images&amp;cd=&amp;cad=rja&amp;docid=SBIWQ9YYLhmnUM&amp;tbnid=ca87D0TSAO4PnM:&amp;ved=0CAUQjRw&amp;url=http://www.space.com/16080-solar-system-planets.html&amp;ei=35E2UcWqAeW-0AGS7YGoAg&amp;bvm=bv.43287494,d.dmQ&amp;psig=AFQjCNFMW3rMp8ircAkdiZ-Hh_jtkdRKLA&amp;ust=1362617168697727" TargetMode="External"/><Relationship Id="rId1" Type="http://schemas.openxmlformats.org/officeDocument/2006/relationships/slideLayout" Target="../slideLayouts/slideLayout7.xml"/><Relationship Id="rId6" Type="http://schemas.openxmlformats.org/officeDocument/2006/relationships/hyperlink" Target="http://www.google.com/url?sa=i&amp;rct=j&amp;q=ancient+roman+roads&amp;source=images&amp;cd=&amp;cad=rja&amp;docid=C9JY214hy-7HxM&amp;tbnid=CThNLUnXpwyrzM:&amp;ved=0CAUQjRw&amp;url=http://en.wikipedia.org/wiki/Roman_roads&amp;ei=UJI2UaWjN5LO0QGexYDADg&amp;bvm=bv.43287494,d.dmQ&amp;psig=AFQjCNEtec9AUONA5yDH1-rz1wUHuakFRQ&amp;ust=1362617288531897" TargetMode="External"/><Relationship Id="rId5" Type="http://schemas.openxmlformats.org/officeDocument/2006/relationships/image" Target="../media/image10.jpeg"/><Relationship Id="rId4" Type="http://schemas.openxmlformats.org/officeDocument/2006/relationships/hyperlink" Target="http://www.google.com/url?sa=i&amp;rct=j&amp;q=animal+anatomy&amp;source=images&amp;cd=&amp;cad=rja&amp;docid=8m7EUqPd40R3pM&amp;tbnid=u964UleQkKDFvM:&amp;ved=0CAUQjRw&amp;url=http://characterdesignnotes.blogspot.com/2011/03/proper-use-of-reference-and-anatomy.html&amp;ei=F5I2UZmHOKSU0QHLgIEY&amp;bvm=bv.43287494,d.dmQ&amp;psig=AFQjCNFCWz3ivIRh-qMgPQ7C_dEXpf9pEA&amp;ust=1362617224919519" TargetMode="External"/><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url?sa=i&amp;rct=j&amp;q=roman+fountains&amp;source=images&amp;cd=&amp;cad=rja&amp;docid=u5GjPaeKw459qM&amp;tbnid=PdnfddRqcX1GuM:&amp;ved=0CAUQjRw&amp;url=http://www.flickr.com/photos/timaios-photo/2541975014/&amp;ei=CZM2UdnQK6T-0gHagYHoAw&amp;bvm=bv.43287494,d.dmQ&amp;psig=AFQjCNFaC_uliwK23YXiEudtEONFR82FFw&amp;ust=1362617455184480" TargetMode="Externa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hyperlink" Target="http://www.google.com/url?sa=i&amp;rct=j&amp;q=roman+public+bathroom&amp;source=images&amp;cd=&amp;cad=rja&amp;docid=SoVl9LLSKim2iM&amp;tbnid=Oglo4bB2qNVLSM:&amp;ved=0CAUQjRw&amp;url=http://www.livescience.com/16710-years-gallery-world-toilets.html&amp;ei=RJM2Ub3_NKTL0QHy84C4Dg&amp;bvm=bv.43287494,d.dmQ&amp;psig=AFQjCNHhOep-RAnJs7SOljxTE30KYIRR5w&amp;ust=1362617532896440"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hyperlink" Target="http://www.google.com/url?sa=i&amp;rct=j&amp;q=Roman+City&amp;source=images&amp;cd=&amp;cad=rja&amp;docid=Drv_SyHLZ_22xM&amp;tbnid=Jzd6B9NLSgvFcM:&amp;ved=0CAUQjRw&amp;url=http://www.skyscrapercity.com/showthread.php?t=727960&amp;page=2&amp;ei=3DY5UbeQBaXj0gHl1oEo&amp;bvm=bv.43287494,d.dmQ&amp;psig=AFQjCNEMPmG1SACVJO9ozf2zrTw_c2wKeQ&amp;ust=1362790456902115"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ncient+Roman+forum&amp;source=images&amp;cd=&amp;cad=rja&amp;docid=40-2k5tToOFvbM&amp;tbnid=4Prq57tXVK7k5M:&amp;ved=0CAUQjRw&amp;url=http://seeclickfix.blogspot.com/2011/02/we-need-more-but-smarter-civic.html&amp;ei=UD05UaDiHJDU0gHf9ICoCw&amp;bvm=bv.43287494,d.dmQ&amp;psig=AFQjCNF7OJU7v2UQaIt_ZvjNG_sCrrrWhw&amp;ust=1362792053025317"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
                    </a14:imgEffect>
                    <a14:imgEffect>
                      <a14:brightnessContrast contrast="7000"/>
                    </a14:imgEffect>
                  </a14:imgLayer>
                </a14:imgProps>
              </a:ext>
              <a:ext uri="{28A0092B-C50C-407E-A947-70E740481C1C}">
                <a14:useLocalDpi xmlns:a14="http://schemas.microsoft.com/office/drawing/2010/main" val="0"/>
              </a:ext>
            </a:extLst>
          </a:blip>
          <a:srcRect l="35141" t="22322" r="35618" b="11162"/>
          <a:stretch/>
        </p:blipFill>
        <p:spPr bwMode="auto">
          <a:xfrm>
            <a:off x="2286000" y="363877"/>
            <a:ext cx="4800600" cy="6142557"/>
          </a:xfrm>
          <a:prstGeom prst="rect">
            <a:avLst/>
          </a:prstGeom>
          <a:noFill/>
          <a:ln>
            <a:noFill/>
          </a:ln>
          <a:effectLst>
            <a:glow rad="520700">
              <a:srgbClr val="C00000">
                <a:alpha val="19000"/>
              </a:srgbClr>
            </a:glow>
            <a:outerShdw dist="35921" dir="2700000" algn="ctr" rotWithShape="0">
              <a:schemeClr val="bg2"/>
            </a:outerShdw>
            <a:softEdge rad="342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42987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inbowresource.com/products/01477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3124200" cy="44485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2.gstatic.com/images?q=tbn:ANd9GcQJtGqwa87xNgkKMWPe7q61xz_91V9SjuUMj92_JCPZRhZ0fVuZ">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828800"/>
            <a:ext cx="3124200" cy="444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8912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3.photobucket.com/albums/y68/El_Greco/pompeii_map.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0000"/>
                    </a14:imgEffect>
                    <a14:imgEffect>
                      <a14:brightnessContrast contrast="41000"/>
                    </a14:imgEffect>
                  </a14:imgLayer>
                </a14:imgProps>
              </a:ext>
              <a:ext uri="{28A0092B-C50C-407E-A947-70E740481C1C}">
                <a14:useLocalDpi xmlns:a14="http://schemas.microsoft.com/office/drawing/2010/main" val="0"/>
              </a:ext>
            </a:extLst>
          </a:blip>
          <a:srcRect/>
          <a:stretch>
            <a:fillRect/>
          </a:stretch>
        </p:blipFill>
        <p:spPr bwMode="auto">
          <a:xfrm>
            <a:off x="762000" y="304800"/>
            <a:ext cx="7620000" cy="621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782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8000"/>
                    </a14:imgEffect>
                  </a14:imgLayer>
                </a14:imgProps>
              </a:ext>
              <a:ext uri="{28A0092B-C50C-407E-A947-70E740481C1C}">
                <a14:useLocalDpi xmlns:a14="http://schemas.microsoft.com/office/drawing/2010/main" val="0"/>
              </a:ext>
            </a:extLst>
          </a:blip>
          <a:srcRect l="591" t="24269" r="58960" b="10413"/>
          <a:stretch/>
        </p:blipFill>
        <p:spPr bwMode="auto">
          <a:xfrm>
            <a:off x="1219200" y="381000"/>
            <a:ext cx="6705600" cy="609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69724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sb.plymouth.ac.uk/labplus/science/Bath/Bath%20pictures/42_01_24---Roman-Baths_we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85" y="642026"/>
            <a:ext cx="823658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10608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0.gstatic.com/images?q=tbn:ANd9GcSQbY4LinrbNHIjyocio0F1Eox7KYLYmhStAkU3I-DuE_GgjocL"/>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a:stretch>
            <a:fillRect/>
          </a:stretch>
        </p:blipFill>
        <p:spPr bwMode="auto">
          <a:xfrm>
            <a:off x="293451" y="304800"/>
            <a:ext cx="3613655" cy="270675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livescience.com/images/i/000/021/257/i02/roman-toilets-111025.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158238"/>
            <a:ext cx="5257800" cy="3520441"/>
          </a:xfrm>
          <a:prstGeom prst="rect">
            <a:avLst/>
          </a:prstGeom>
          <a:noFill/>
          <a:extLst>
            <a:ext uri="{909E8E84-426E-40DD-AFC4-6F175D3DCCD1}">
              <a14:hiddenFill xmlns:a14="http://schemas.microsoft.com/office/drawing/2010/main">
                <a:solidFill>
                  <a:srgbClr val="FFFFFF"/>
                </a:solidFill>
              </a14:hiddenFill>
            </a:ext>
          </a:extLst>
        </p:spPr>
      </p:pic>
      <p:pic>
        <p:nvPicPr>
          <p:cNvPr id="3" name="videoFileNo84844.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stretch>
            <a:fillRect/>
          </a:stretch>
        </p:blipFill>
        <p:spPr>
          <a:xfrm>
            <a:off x="309664" y="304800"/>
            <a:ext cx="8542506" cy="6406880"/>
          </a:xfrm>
          <a:prstGeom prst="rect">
            <a:avLst/>
          </a:prstGeom>
        </p:spPr>
      </p:pic>
    </p:spTree>
    <p:extLst>
      <p:ext uri="{BB962C8B-B14F-4D97-AF65-F5344CB8AC3E}">
        <p14:creationId xmlns:p14="http://schemas.microsoft.com/office/powerpoint/2010/main" val="932642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70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harpenSoften amount="49000"/>
                    </a14:imgEffect>
                    <a14:imgEffect>
                      <a14:brightnessContrast contrast="43000"/>
                    </a14:imgEffect>
                  </a14:imgLayer>
                </a14:imgProps>
              </a:ext>
              <a:ext uri="{28A0092B-C50C-407E-A947-70E740481C1C}">
                <a14:useLocalDpi xmlns:a14="http://schemas.microsoft.com/office/drawing/2010/main" val="0"/>
              </a:ext>
            </a:extLst>
          </a:blip>
          <a:srcRect l="658" t="744"/>
          <a:stretch/>
        </p:blipFill>
        <p:spPr bwMode="auto">
          <a:xfrm rot="178248">
            <a:off x="1982136" y="349426"/>
            <a:ext cx="4819395" cy="6042196"/>
          </a:xfrm>
          <a:prstGeom prst="rect">
            <a:avLst/>
          </a:prstGeom>
          <a:noFill/>
          <a:ln>
            <a:noFill/>
          </a:ln>
          <a:effectLst>
            <a:glow rad="368300">
              <a:srgbClr val="C00000"/>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84323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45000"/>
                    </a14:imgEffect>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14478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024252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2000"/>
                    </a14:imgEffect>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228600" y="381000"/>
            <a:ext cx="4343881" cy="579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9000"/>
                    </a14:imgEffect>
                    <a14:imgEffect>
                      <a14:brightnessContrast contrast="27000"/>
                    </a14:imgEffect>
                  </a14:imgLayer>
                </a14:imgProps>
              </a:ext>
              <a:ext uri="{28A0092B-C50C-407E-A947-70E740481C1C}">
                <a14:useLocalDpi xmlns:a14="http://schemas.microsoft.com/office/drawing/2010/main" val="0"/>
              </a:ext>
            </a:extLst>
          </a:blip>
          <a:srcRect/>
          <a:stretch>
            <a:fillRect/>
          </a:stretch>
        </p:blipFill>
        <p:spPr bwMode="auto">
          <a:xfrm>
            <a:off x="4724400" y="1600200"/>
            <a:ext cx="426487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7874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45000"/>
                    </a14:imgEffect>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304800" y="838200"/>
            <a:ext cx="861981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57221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a:stretch>
            <a:fillRect/>
          </a:stretch>
        </p:blipFill>
        <p:spPr bwMode="auto">
          <a:xfrm>
            <a:off x="1905000" y="152399"/>
            <a:ext cx="5257800" cy="6585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89750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FileNo6570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57200"/>
            <a:ext cx="7467600" cy="5974080"/>
          </a:xfrm>
          <a:prstGeom prst="rect">
            <a:avLst/>
          </a:prstGeom>
        </p:spPr>
      </p:pic>
      <p:pic>
        <p:nvPicPr>
          <p:cNvPr id="1028" name="Picture 4" descr="http://24.media.tumblr.com/tumblr_m8bl71Qnn71qm5q10o1_4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41407"/>
            <a:ext cx="4270443" cy="640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975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2000"/>
                                        <p:tgtEl>
                                          <p:spTgt spid="1028"/>
                                        </p:tgtEl>
                                        <p:attrNameLst>
                                          <p:attrName>ppt_x</p:attrName>
                                        </p:attrNameLst>
                                      </p:cBhvr>
                                      <p:tavLst>
                                        <p:tav tm="0">
                                          <p:val>
                                            <p:strVal val="ppt_x"/>
                                          </p:val>
                                        </p:tav>
                                        <p:tav tm="100000">
                                          <p:val>
                                            <p:strVal val="ppt_x"/>
                                          </p:val>
                                        </p:tav>
                                      </p:tavLst>
                                    </p:anim>
                                    <p:anim calcmode="lin" valueType="num">
                                      <p:cBhvr additive="base">
                                        <p:cTn id="7" dur="2000"/>
                                        <p:tgtEl>
                                          <p:spTgt spid="1028"/>
                                        </p:tgtEl>
                                        <p:attrNameLst>
                                          <p:attrName>ppt_y</p:attrName>
                                        </p:attrNameLst>
                                      </p:cBhvr>
                                      <p:tavLst>
                                        <p:tav tm="0">
                                          <p:val>
                                            <p:strVal val="ppt_y"/>
                                          </p:val>
                                        </p:tav>
                                        <p:tav tm="100000">
                                          <p:val>
                                            <p:strVal val="1+ppt_h/2"/>
                                          </p:val>
                                        </p:tav>
                                      </p:tavLst>
                                    </p:anim>
                                    <p:set>
                                      <p:cBhvr>
                                        <p:cTn id="8" dur="1" fill="hold">
                                          <p:stCondLst>
                                            <p:cond delay="1999"/>
                                          </p:stCondLst>
                                        </p:cTn>
                                        <p:tgtEl>
                                          <p:spTgt spid="1028"/>
                                        </p:tgtEl>
                                        <p:attrNameLst>
                                          <p:attrName>style.visibility</p:attrName>
                                        </p:attrNameLst>
                                      </p:cBhvr>
                                      <p:to>
                                        <p:strVal val="hidden"/>
                                      </p:to>
                                    </p:set>
                                  </p:childTnLst>
                                </p:cTn>
                              </p:par>
                            </p:childTnLst>
                          </p:cTn>
                        </p:par>
                        <p:par>
                          <p:cTn id="9" fill="hold">
                            <p:stCondLst>
                              <p:cond delay="2000"/>
                            </p:stCondLst>
                            <p:childTnLst>
                              <p:par>
                                <p:cTn id="10" presetID="2" presetClass="mediacall" presetSubtype="0" fill="hold" nodeType="afterEffect">
                                  <p:stCondLst>
                                    <p:cond delay="0"/>
                                  </p:stCondLst>
                                  <p:childTnLst>
                                    <p:cmd type="call" cmd="togglePause">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sharpenSoften amount="34000"/>
                    </a14:imgEffect>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228600" y="310515"/>
            <a:ext cx="4114800" cy="289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31000"/>
                    </a14:imgEffect>
                  </a14:imgLayer>
                </a14:imgProps>
              </a:ext>
              <a:ext uri="{28A0092B-C50C-407E-A947-70E740481C1C}">
                <a14:useLocalDpi xmlns:a14="http://schemas.microsoft.com/office/drawing/2010/main" val="0"/>
              </a:ext>
            </a:extLst>
          </a:blip>
          <a:srcRect/>
          <a:stretch>
            <a:fillRect/>
          </a:stretch>
        </p:blipFill>
        <p:spPr bwMode="auto">
          <a:xfrm>
            <a:off x="4419600" y="3200400"/>
            <a:ext cx="442115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92056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42000"/>
                    </a14:imgEffect>
                    <a14:imgEffect>
                      <a14:brightnessContrast bright="-14000" contrast="28000"/>
                    </a14:imgEffect>
                  </a14:imgLayer>
                </a14:imgProps>
              </a:ext>
              <a:ext uri="{28A0092B-C50C-407E-A947-70E740481C1C}">
                <a14:useLocalDpi xmlns:a14="http://schemas.microsoft.com/office/drawing/2010/main" val="0"/>
              </a:ext>
            </a:extLst>
          </a:blip>
          <a:srcRect/>
          <a:stretch>
            <a:fillRect/>
          </a:stretch>
        </p:blipFill>
        <p:spPr bwMode="auto">
          <a:xfrm>
            <a:off x="152400" y="2971799"/>
            <a:ext cx="4191000" cy="35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3000"/>
                    </a14:imgEffect>
                    <a14:imgEffect>
                      <a14:colorTemperature colorTemp="5750"/>
                    </a14:imgEffect>
                    <a14:imgEffect>
                      <a14:saturation sat="125000"/>
                    </a14:imgEffect>
                    <a14:imgEffect>
                      <a14:brightnessContrast bright="21000" contrast="59000"/>
                    </a14:imgEffect>
                  </a14:imgLayer>
                </a14:imgProps>
              </a:ext>
              <a:ext uri="{28A0092B-C50C-407E-A947-70E740481C1C}">
                <a14:useLocalDpi xmlns:a14="http://schemas.microsoft.com/office/drawing/2010/main" val="0"/>
              </a:ext>
            </a:extLst>
          </a:blip>
          <a:srcRect/>
          <a:stretch>
            <a:fillRect/>
          </a:stretch>
        </p:blipFill>
        <p:spPr bwMode="auto">
          <a:xfrm>
            <a:off x="4572000" y="228600"/>
            <a:ext cx="4352926" cy="390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80458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48000"/>
                    </a14:imgEffect>
                    <a14:imgEffect>
                      <a14:saturation sat="145000"/>
                    </a14:imgEffect>
                    <a14:imgEffect>
                      <a14:brightnessContrast bright="-26000" contrast="33000"/>
                    </a14:imgEffect>
                  </a14:imgLayer>
                </a14:imgProps>
              </a:ext>
              <a:ext uri="{28A0092B-C50C-407E-A947-70E740481C1C}">
                <a14:useLocalDpi xmlns:a14="http://schemas.microsoft.com/office/drawing/2010/main" val="0"/>
              </a:ext>
            </a:extLst>
          </a:blip>
          <a:srcRect/>
          <a:stretch>
            <a:fillRect/>
          </a:stretch>
        </p:blipFill>
        <p:spPr bwMode="auto">
          <a:xfrm>
            <a:off x="914400" y="1846437"/>
            <a:ext cx="233362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1000" y="228600"/>
            <a:ext cx="4343400" cy="635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065579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85800"/>
            <a:ext cx="8915400" cy="5632311"/>
          </a:xfrm>
          <a:prstGeom prst="rect">
            <a:avLst/>
          </a:prstGeom>
          <a:noFill/>
        </p:spPr>
        <p:txBody>
          <a:bodyPr wrap="square" rtlCol="0">
            <a:spAutoFit/>
          </a:bodyPr>
          <a:lstStyle/>
          <a:p>
            <a:pPr algn="ctr"/>
            <a:r>
              <a:rPr lang="en-US" sz="3600" dirty="0" smtClean="0">
                <a:solidFill>
                  <a:srgbClr val="FFC000"/>
                </a:solidFill>
              </a:rPr>
              <a:t>Note:</a:t>
            </a:r>
          </a:p>
          <a:p>
            <a:r>
              <a:rPr lang="en-US" sz="3600" dirty="0" smtClean="0">
                <a:solidFill>
                  <a:srgbClr val="FFC000"/>
                </a:solidFill>
              </a:rPr>
              <a:t>In today’s presentation, whenever you see text in </a:t>
            </a:r>
            <a:r>
              <a:rPr lang="en-US" sz="3600" dirty="0" smtClean="0">
                <a:solidFill>
                  <a:schemeClr val="tx2">
                    <a:lumMod val="60000"/>
                    <a:lumOff val="40000"/>
                  </a:schemeClr>
                </a:solidFill>
              </a:rPr>
              <a:t>light blue </a:t>
            </a:r>
            <a:r>
              <a:rPr lang="en-US" sz="3600" dirty="0" smtClean="0">
                <a:solidFill>
                  <a:srgbClr val="FFC000"/>
                </a:solidFill>
              </a:rPr>
              <a:t>please look at your notes for a place to copy down the information shown. Other text may be interesting or important and you may wish to copy it as well, but it is optional to do so. However, please be sure to copy the </a:t>
            </a:r>
            <a:r>
              <a:rPr lang="en-US" sz="3600" dirty="0" smtClean="0">
                <a:solidFill>
                  <a:schemeClr val="tx2">
                    <a:lumMod val="60000"/>
                    <a:lumOff val="40000"/>
                  </a:schemeClr>
                </a:solidFill>
              </a:rPr>
              <a:t>light blue </a:t>
            </a:r>
            <a:r>
              <a:rPr lang="en-US" sz="3600" dirty="0" smtClean="0">
                <a:solidFill>
                  <a:srgbClr val="FFC000"/>
                </a:solidFill>
              </a:rPr>
              <a:t>into your notes. </a:t>
            </a:r>
          </a:p>
          <a:p>
            <a:endParaRPr lang="en-US" sz="3600" dirty="0">
              <a:solidFill>
                <a:srgbClr val="FFC000"/>
              </a:solidFill>
            </a:endParaRPr>
          </a:p>
          <a:p>
            <a:r>
              <a:rPr lang="en-US" sz="3600" dirty="0" smtClean="0">
                <a:solidFill>
                  <a:srgbClr val="FFC000"/>
                </a:solidFill>
              </a:rPr>
              <a:t>Thank you.</a:t>
            </a:r>
            <a:endParaRPr lang="en-US" sz="3600" dirty="0">
              <a:solidFill>
                <a:srgbClr val="FFC000"/>
              </a:solidFill>
            </a:endParaRPr>
          </a:p>
        </p:txBody>
      </p:sp>
    </p:spTree>
    <p:extLst>
      <p:ext uri="{BB962C8B-B14F-4D97-AF65-F5344CB8AC3E}">
        <p14:creationId xmlns:p14="http://schemas.microsoft.com/office/powerpoint/2010/main" val="193725267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779" y="457200"/>
            <a:ext cx="8763000" cy="5078313"/>
          </a:xfrm>
          <a:prstGeom prst="rect">
            <a:avLst/>
          </a:prstGeom>
        </p:spPr>
        <p:txBody>
          <a:bodyPr wrap="square">
            <a:spAutoFit/>
          </a:bodyPr>
          <a:lstStyle/>
          <a:p>
            <a:pPr marL="571500" indent="-571500">
              <a:buFont typeface="Wingdings" pitchFamily="2" charset="2"/>
              <a:buChar char="Ø"/>
            </a:pPr>
            <a:r>
              <a:rPr lang="en-US" sz="3600" dirty="0">
                <a:solidFill>
                  <a:srgbClr val="FFC000"/>
                </a:solidFill>
              </a:rPr>
              <a:t>In many ways ancient Rome </a:t>
            </a:r>
            <a:r>
              <a:rPr lang="en-US" sz="3600" dirty="0">
                <a:solidFill>
                  <a:schemeClr val="tx2">
                    <a:lumMod val="60000"/>
                    <a:lumOff val="40000"/>
                  </a:schemeClr>
                </a:solidFill>
              </a:rPr>
              <a:t>was very advanced</a:t>
            </a:r>
            <a:r>
              <a:rPr lang="en-US" sz="3600" dirty="0">
                <a:solidFill>
                  <a:srgbClr val="FFC000"/>
                </a:solidFill>
              </a:rPr>
              <a:t>. </a:t>
            </a:r>
            <a:endParaRPr lang="en-US" sz="3600" dirty="0" smtClean="0">
              <a:solidFill>
                <a:srgbClr val="FFC000"/>
              </a:solidFill>
            </a:endParaRPr>
          </a:p>
          <a:p>
            <a:pPr marL="571500" indent="-571500">
              <a:buFont typeface="Wingdings" pitchFamily="2" charset="2"/>
              <a:buChar char="Ø"/>
            </a:pPr>
            <a:endParaRPr lang="en-US" sz="3600" dirty="0" smtClean="0">
              <a:solidFill>
                <a:srgbClr val="FFC000"/>
              </a:solidFill>
            </a:endParaRPr>
          </a:p>
          <a:p>
            <a:pPr marL="571500" indent="-571500">
              <a:buFont typeface="Wingdings" pitchFamily="2" charset="2"/>
              <a:buChar char="Ø"/>
            </a:pPr>
            <a:r>
              <a:rPr lang="en-US" sz="3600" dirty="0" smtClean="0">
                <a:solidFill>
                  <a:srgbClr val="FFC000"/>
                </a:solidFill>
              </a:rPr>
              <a:t>These </a:t>
            </a:r>
            <a:r>
              <a:rPr lang="en-US" sz="3600" dirty="0">
                <a:solidFill>
                  <a:srgbClr val="FFC000"/>
                </a:solidFill>
              </a:rPr>
              <a:t>advancements improved the quality of their </a:t>
            </a:r>
            <a:r>
              <a:rPr lang="en-US" sz="3600" dirty="0">
                <a:solidFill>
                  <a:schemeClr val="tx2">
                    <a:lumMod val="60000"/>
                    <a:lumOff val="40000"/>
                  </a:schemeClr>
                </a:solidFill>
              </a:rPr>
              <a:t>everyday life</a:t>
            </a:r>
            <a:r>
              <a:rPr lang="en-US" sz="3600" dirty="0" smtClean="0">
                <a:solidFill>
                  <a:srgbClr val="FFC000"/>
                </a:solidFill>
              </a:rPr>
              <a:t>.</a:t>
            </a:r>
          </a:p>
          <a:p>
            <a:pPr marL="571500" indent="-571500">
              <a:buFont typeface="Wingdings" pitchFamily="2" charset="2"/>
              <a:buChar char="Ø"/>
            </a:pPr>
            <a:endParaRPr lang="en-US" sz="3600" dirty="0">
              <a:solidFill>
                <a:srgbClr val="FFC000"/>
              </a:solidFill>
            </a:endParaRPr>
          </a:p>
          <a:p>
            <a:pPr marL="571500" indent="-571500">
              <a:buFont typeface="Wingdings" pitchFamily="2" charset="2"/>
              <a:buChar char="Ø"/>
            </a:pPr>
            <a:r>
              <a:rPr lang="en-US" sz="3600" dirty="0">
                <a:solidFill>
                  <a:srgbClr val="FFC000"/>
                </a:solidFill>
              </a:rPr>
              <a:t>Some of their advancements solved </a:t>
            </a:r>
            <a:r>
              <a:rPr lang="en-US" sz="3600" dirty="0">
                <a:solidFill>
                  <a:schemeClr val="tx2">
                    <a:lumMod val="60000"/>
                    <a:lumOff val="40000"/>
                  </a:schemeClr>
                </a:solidFill>
              </a:rPr>
              <a:t>everyday problems</a:t>
            </a:r>
            <a:r>
              <a:rPr lang="en-US" sz="3600" dirty="0">
                <a:solidFill>
                  <a:srgbClr val="FFC000"/>
                </a:solidFill>
              </a:rPr>
              <a:t>, and some were simply </a:t>
            </a:r>
            <a:r>
              <a:rPr lang="en-US" sz="3600" dirty="0">
                <a:solidFill>
                  <a:schemeClr val="tx2">
                    <a:lumMod val="60000"/>
                    <a:lumOff val="40000"/>
                  </a:schemeClr>
                </a:solidFill>
              </a:rPr>
              <a:t>pleasing to the eye</a:t>
            </a:r>
            <a:r>
              <a:rPr lang="en-US" sz="3600" dirty="0">
                <a:solidFill>
                  <a:srgbClr val="FFC000"/>
                </a:solidFill>
              </a:rPr>
              <a:t>.</a:t>
            </a:r>
          </a:p>
        </p:txBody>
      </p:sp>
    </p:spTree>
    <p:extLst>
      <p:ext uri="{BB962C8B-B14F-4D97-AF65-F5344CB8AC3E}">
        <p14:creationId xmlns:p14="http://schemas.microsoft.com/office/powerpoint/2010/main" val="357467102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owersarthistory.wikispaces.com/file/view/colonnade/260996258/colonnad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78" y="243191"/>
            <a:ext cx="2926575" cy="2190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theoi.com/image/img_eire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367453"/>
            <a:ext cx="1752600" cy="25614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makingthemodernworld.org.uk/learning_modules/maths/02.TU.03/img/IM.1470_zl.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666999"/>
            <a:ext cx="2709862" cy="17885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blog.kryton.com/wp-content/uploads/2011/07/800px-ColossemPanorama1.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4648200"/>
            <a:ext cx="67913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pringfieldlibrary.org/gutenberg/images/terence.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381000"/>
            <a:ext cx="27146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2191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i.space.com/images/i/000/009/474/i02/nasa-solar-system-graphic-72.jpg?130469877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990600"/>
            <a:ext cx="5476875" cy="19812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3.bp.blogspot.com/-5byGqakHO9s/TYGhN78sqGI/AAAAAAAABQY/xdot8VeA9fw/s1600/Cow_anatomy_musculature.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3429000"/>
            <a:ext cx="3286125" cy="256239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upload.wikimedia.org/wikipedia/commons/thumb/8/8c/PompeiiStreet.jpg/250px-PompeiiStreet.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68650"/>
            <a:ext cx="23812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knowtheromans.co.uk/Categories/Health/img/Baths.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69643" y="4190999"/>
            <a:ext cx="3283807" cy="236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6861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arm3.staticflickr.com/2087/2541975014_9b4244e85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livescience.com/images/i/000/021/257/i02/roman-toilets-11102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4388"/>
            <a:ext cx="3962400" cy="265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8727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8000"/>
                    </a14:imgEffect>
                    <a14:imgEffect>
                      <a14:brightnessContrast contrast="19000"/>
                    </a14:imgEffect>
                  </a14:imgLayer>
                </a14:imgProps>
              </a:ext>
              <a:ext uri="{28A0092B-C50C-407E-A947-70E740481C1C}">
                <a14:useLocalDpi xmlns:a14="http://schemas.microsoft.com/office/drawing/2010/main" val="0"/>
              </a:ext>
            </a:extLst>
          </a:blip>
          <a:srcRect l="58820" t="25019" r="29129" b="70786"/>
          <a:stretch/>
        </p:blipFill>
        <p:spPr bwMode="auto">
          <a:xfrm>
            <a:off x="1828800" y="321494"/>
            <a:ext cx="5706279" cy="111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95739" y="1600200"/>
            <a:ext cx="7772400" cy="1470025"/>
          </a:xfrm>
        </p:spPr>
        <p:txBody>
          <a:bodyPr/>
          <a:lstStyle/>
          <a:p>
            <a:r>
              <a:rPr lang="en-US" dirty="0" smtClean="0">
                <a:solidFill>
                  <a:srgbClr val="FFFF00"/>
                </a:solidFill>
              </a:rPr>
              <a:t>City Layout</a:t>
            </a:r>
            <a:endParaRPr lang="en-US" dirty="0">
              <a:solidFill>
                <a:srgbClr val="FFFF00"/>
              </a:solidFill>
            </a:endParaRPr>
          </a:p>
        </p:txBody>
      </p:sp>
      <p:pic>
        <p:nvPicPr>
          <p:cNvPr id="1028" name="Picture 4" descr="http://www.museumoflondon.org.uk/learning/features_facts/digging/images/large_roman_hom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690" y="2971800"/>
            <a:ext cx="4495800" cy="371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9754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2.bp.blogspot.com/-X5g4D9Qkn7c/TVVaJrCA6wI/AAAAAAAAFHg/HggQnAiob24/s1600/Roman%2BForum%252C%2Bfrom%2B%2527The%2BRoman%2BForum%252C%2527%2BFrancis%2BMorgan%2BNichols%252C%2B1877%2B%2B.bm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851" y="304800"/>
            <a:ext cx="8218548"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5943600"/>
            <a:ext cx="5867400" cy="646331"/>
          </a:xfrm>
          <a:prstGeom prst="rect">
            <a:avLst/>
          </a:prstGeom>
          <a:noFill/>
        </p:spPr>
        <p:txBody>
          <a:bodyPr wrap="square" rtlCol="0">
            <a:spAutoFit/>
          </a:bodyPr>
          <a:lstStyle/>
          <a:p>
            <a:r>
              <a:rPr lang="en-US" sz="3600" dirty="0" smtClean="0">
                <a:solidFill>
                  <a:srgbClr val="FFFF00"/>
                </a:solidFill>
              </a:rPr>
              <a:t>The Forum—In </a:t>
            </a:r>
            <a:r>
              <a:rPr lang="en-US" sz="3600" dirty="0">
                <a:solidFill>
                  <a:srgbClr val="FFFF00"/>
                </a:solidFill>
              </a:rPr>
              <a:t>A</a:t>
            </a:r>
            <a:r>
              <a:rPr lang="en-US" sz="3600" dirty="0" smtClean="0">
                <a:solidFill>
                  <a:srgbClr val="FFFF00"/>
                </a:solidFill>
              </a:rPr>
              <a:t>ncient Rome</a:t>
            </a:r>
            <a:endParaRPr lang="en-US" sz="3600" dirty="0">
              <a:solidFill>
                <a:srgbClr val="FFFF00"/>
              </a:solidFill>
            </a:endParaRPr>
          </a:p>
        </p:txBody>
      </p:sp>
    </p:spTree>
    <p:extLst>
      <p:ext uri="{BB962C8B-B14F-4D97-AF65-F5344CB8AC3E}">
        <p14:creationId xmlns:p14="http://schemas.microsoft.com/office/powerpoint/2010/main" val="3623310564"/>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113</Words>
  <Application>Microsoft Office PowerPoint</Application>
  <PresentationFormat>On-screen Show (4:3)</PresentationFormat>
  <Paragraphs>12</Paragraphs>
  <Slides>22</Slides>
  <Notes>1</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Erich</dc:creator>
  <cp:lastModifiedBy>Tech Services</cp:lastModifiedBy>
  <cp:revision>33</cp:revision>
  <dcterms:created xsi:type="dcterms:W3CDTF">2013-03-05T23:34:54Z</dcterms:created>
  <dcterms:modified xsi:type="dcterms:W3CDTF">2013-03-08T19:00:13Z</dcterms:modified>
</cp:coreProperties>
</file>